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6858000" cy="12192000"/>
  <p:notesSz cx="6675438" cy="9904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8" d="100"/>
          <a:sy n="58" d="100"/>
        </p:scale>
        <p:origin x="35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145991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3215924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1130016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91959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1725358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415949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398631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150509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16848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262912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0BB946-9CDE-4414-BF3D-73B25AB90B35}"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2799657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A00BB946-9CDE-4414-BF3D-73B25AB90B35}" type="datetimeFigureOut">
              <a:rPr kumimoji="1" lang="ja-JP" altLang="en-US" smtClean="0"/>
              <a:t>2025/5/13</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E81F64CA-79DC-43CD-A1E1-C8B1066512DC}" type="slidenum">
              <a:rPr kumimoji="1" lang="ja-JP" altLang="en-US" smtClean="0"/>
              <a:t>‹#›</a:t>
            </a:fld>
            <a:endParaRPr kumimoji="1" lang="ja-JP" altLang="en-US"/>
          </a:p>
        </p:txBody>
      </p:sp>
    </p:spTree>
    <p:extLst>
      <p:ext uri="{BB962C8B-B14F-4D97-AF65-F5344CB8AC3E}">
        <p14:creationId xmlns:p14="http://schemas.microsoft.com/office/powerpoint/2010/main" val="2685695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56177A-33FD-9320-DFBB-40ED8B519BA9}"/>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39E1240-CFD5-BB2B-B189-FB8B5DD4B6DE}"/>
              </a:ext>
            </a:extLst>
          </p:cNvPr>
          <p:cNvSpPr txBox="1"/>
          <p:nvPr/>
        </p:nvSpPr>
        <p:spPr>
          <a:xfrm>
            <a:off x="-10391" y="87738"/>
            <a:ext cx="4098174" cy="369332"/>
          </a:xfrm>
          <a:prstGeom prst="rect">
            <a:avLst/>
          </a:prstGeom>
          <a:noFill/>
        </p:spPr>
        <p:txBody>
          <a:bodyPr wrap="square">
            <a:spAutoFit/>
          </a:bodyPr>
          <a:lstStyle/>
          <a:p>
            <a:r>
              <a:rPr lang="ja-JP" altLang="en-US" b="1" dirty="0">
                <a:solidFill>
                  <a:schemeClr val="bg1"/>
                </a:solidFill>
                <a:highlight>
                  <a:srgbClr val="00FFFF"/>
                </a:highlight>
                <a:latin typeface="+mn-ea"/>
              </a:rPr>
              <a:t>エントリーシート</a:t>
            </a:r>
            <a:r>
              <a:rPr lang="en-US" altLang="ja-JP" b="1" dirty="0">
                <a:solidFill>
                  <a:schemeClr val="bg1"/>
                </a:solidFill>
                <a:highlight>
                  <a:srgbClr val="00FFFF"/>
                </a:highlight>
                <a:latin typeface="+mn-ea"/>
              </a:rPr>
              <a:t>2</a:t>
            </a:r>
            <a:endParaRPr lang="ja-JP" altLang="en-US" b="1" dirty="0">
              <a:solidFill>
                <a:schemeClr val="bg1"/>
              </a:solidFill>
              <a:highlight>
                <a:srgbClr val="00FFFF"/>
              </a:highlight>
              <a:latin typeface="+mn-ea"/>
            </a:endParaRPr>
          </a:p>
        </p:txBody>
      </p:sp>
      <p:graphicFrame>
        <p:nvGraphicFramePr>
          <p:cNvPr id="10" name="表 9">
            <a:extLst>
              <a:ext uri="{FF2B5EF4-FFF2-40B4-BE49-F238E27FC236}">
                <a16:creationId xmlns:a16="http://schemas.microsoft.com/office/drawing/2014/main" id="{366DCB5F-7AAA-38E0-C44C-24306BADFE44}"/>
              </a:ext>
            </a:extLst>
          </p:cNvPr>
          <p:cNvGraphicFramePr>
            <a:graphicFrameLocks noGrp="1"/>
          </p:cNvGraphicFramePr>
          <p:nvPr>
            <p:extLst>
              <p:ext uri="{D42A27DB-BD31-4B8C-83A1-F6EECF244321}">
                <p14:modId xmlns:p14="http://schemas.microsoft.com/office/powerpoint/2010/main" val="666993104"/>
              </p:ext>
            </p:extLst>
          </p:nvPr>
        </p:nvGraphicFramePr>
        <p:xfrm>
          <a:off x="106589" y="826402"/>
          <a:ext cx="6458857" cy="10908279"/>
        </p:xfrm>
        <a:graphic>
          <a:graphicData uri="http://schemas.openxmlformats.org/drawingml/2006/table">
            <a:tbl>
              <a:tblPr/>
              <a:tblGrid>
                <a:gridCol w="2531533">
                  <a:extLst>
                    <a:ext uri="{9D8B030D-6E8A-4147-A177-3AD203B41FA5}">
                      <a16:colId xmlns:a16="http://schemas.microsoft.com/office/drawing/2014/main" val="3298357998"/>
                    </a:ext>
                  </a:extLst>
                </a:gridCol>
                <a:gridCol w="2010711">
                  <a:extLst>
                    <a:ext uri="{9D8B030D-6E8A-4147-A177-3AD203B41FA5}">
                      <a16:colId xmlns:a16="http://schemas.microsoft.com/office/drawing/2014/main" val="1069124223"/>
                    </a:ext>
                  </a:extLst>
                </a:gridCol>
                <a:gridCol w="849323">
                  <a:extLst>
                    <a:ext uri="{9D8B030D-6E8A-4147-A177-3AD203B41FA5}">
                      <a16:colId xmlns:a16="http://schemas.microsoft.com/office/drawing/2014/main" val="2271517390"/>
                    </a:ext>
                  </a:extLst>
                </a:gridCol>
                <a:gridCol w="1067290">
                  <a:extLst>
                    <a:ext uri="{9D8B030D-6E8A-4147-A177-3AD203B41FA5}">
                      <a16:colId xmlns:a16="http://schemas.microsoft.com/office/drawing/2014/main" val="3955565633"/>
                    </a:ext>
                  </a:extLst>
                </a:gridCol>
              </a:tblGrid>
              <a:tr h="369470">
                <a:tc gridSpan="4">
                  <a:txBody>
                    <a:bodyPr/>
                    <a:lstStyle/>
                    <a:p>
                      <a:pPr algn="l" fontAlgn="ctr"/>
                      <a:r>
                        <a:rPr lang="ja-JP" altLang="en-US" sz="1600" b="0" i="0" u="none" strike="noStrike" dirty="0">
                          <a:solidFill>
                            <a:srgbClr val="000000"/>
                          </a:solidFill>
                          <a:effectLst/>
                          <a:latin typeface="HGｺﾞｼｯｸE" panose="020B0909000000000000" pitchFamily="49" charset="-128"/>
                          <a:ea typeface="HGｺﾞｼｯｸE" panose="020B0909000000000000" pitchFamily="49" charset="-128"/>
                        </a:rPr>
                        <a:t>からくり作品エントリー情報</a:t>
                      </a:r>
                      <a:r>
                        <a:rPr lang="en-US" altLang="ja-JP" sz="12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わからないところは保護者の人に聞いて書いてね！</a:t>
                      </a:r>
                      <a:endParaRPr lang="en-US" altLang="ja-JP" sz="1600" b="0" i="0" u="none" strike="noStrike" dirty="0">
                        <a:solidFill>
                          <a:srgbClr val="000000"/>
                        </a:solidFill>
                        <a:effectLst/>
                        <a:latin typeface="HGｺﾞｼｯｸE" panose="020B0909000000000000" pitchFamily="49" charset="-128"/>
                        <a:ea typeface="HGｺﾞｼｯｸE" panose="020B0909000000000000" pitchFamily="49" charset="-128"/>
                      </a:endParaRP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65158"/>
                  </a:ext>
                </a:extLst>
              </a:tr>
              <a:tr h="869179">
                <a:tc gridSpan="4">
                  <a:txBody>
                    <a:bodyPr/>
                    <a:lstStyle/>
                    <a:p>
                      <a:pPr algn="l" fontAlgn="ctr"/>
                      <a:r>
                        <a:rPr lang="ja-JP" altLang="en-US" sz="1000" b="0" i="0" u="none" strike="noStrike" dirty="0">
                          <a:solidFill>
                            <a:srgbClr val="000000"/>
                          </a:solidFill>
                          <a:effectLst/>
                          <a:latin typeface="HGｺﾞｼｯｸE" panose="020B0909000000000000" pitchFamily="49" charset="-128"/>
                          <a:ea typeface="HGｺﾞｼｯｸE" panose="020B0909000000000000" pitchFamily="49" charset="-128"/>
                        </a:rPr>
                        <a:t>エントリー方法を下記の２パターンから１つ選んで申込してください</a:t>
                      </a: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a:t>
                      </a:r>
                      <a:b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br>
                      <a:r>
                        <a:rPr lang="ja-JP" altLang="en-US" sz="1400" b="0" i="0" u="none" strike="noStrike" dirty="0">
                          <a:solidFill>
                            <a:srgbClr val="000000"/>
                          </a:solidFill>
                          <a:effectLst/>
                          <a:latin typeface="HGｺﾞｼｯｸE" panose="020B0909000000000000" pitchFamily="49" charset="-128"/>
                          <a:ea typeface="HGｺﾞｼｯｸE" panose="020B0909000000000000" pitchFamily="49" charset="-128"/>
                        </a:rPr>
                        <a:t>□パターン①：からくり作品を作成してエントリー</a:t>
                      </a:r>
                      <a:endParaRPr lang="en-US" altLang="ja-JP" sz="1400" b="0" i="0" u="none" strike="noStrike" dirty="0">
                        <a:solidFill>
                          <a:srgbClr val="000000"/>
                        </a:solidFill>
                        <a:effectLst/>
                        <a:latin typeface="HGｺﾞｼｯｸE" panose="020B0909000000000000" pitchFamily="49" charset="-128"/>
                        <a:ea typeface="HGｺﾞｼｯｸE" panose="020B0909000000000000" pitchFamily="49" charset="-128"/>
                      </a:endParaRPr>
                    </a:p>
                    <a:p>
                      <a:pPr algn="l" fontAlgn="ctr"/>
                      <a:r>
                        <a:rPr lang="ja-JP" altLang="en-US" sz="1400" b="0" i="0" u="none" strike="noStrike" dirty="0">
                          <a:solidFill>
                            <a:srgbClr val="000000"/>
                          </a:solidFill>
                          <a:effectLst/>
                          <a:latin typeface="HGｺﾞｼｯｸE" panose="020B0909000000000000" pitchFamily="49" charset="-128"/>
                          <a:ea typeface="HGｺﾞｼｯｸE" panose="020B0909000000000000" pitchFamily="49" charset="-128"/>
                        </a:rPr>
                        <a:t>□パターン②：イメージ図シートでエントリー</a:t>
                      </a:r>
                      <a:b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b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en-US" altLang="ja-JP" sz="9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パターン②で申込をされた場合でも、受賞した際にはからくり作品を作成していただく必要がございます</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38635377"/>
                  </a:ext>
                </a:extLst>
              </a:tr>
              <a:tr h="381237">
                <a:tc>
                  <a:txBody>
                    <a:bodyPr/>
                    <a:lstStyle/>
                    <a:p>
                      <a:pPr algn="l" fontAlgn="ctr"/>
                      <a:r>
                        <a:rPr lang="ja-JP" altLang="en-US" sz="1200" b="0" i="0" u="none" strike="noStrike">
                          <a:solidFill>
                            <a:srgbClr val="000000"/>
                          </a:solidFill>
                          <a:effectLst/>
                          <a:latin typeface="HGｺﾞｼｯｸE" panose="020B0909000000000000" pitchFamily="49" charset="-128"/>
                          <a:ea typeface="HGｺﾞｼｯｸE" panose="020B0909000000000000" pitchFamily="49" charset="-128"/>
                        </a:rPr>
                        <a:t>からくり作品名</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ja-JP" altLang="en-US" sz="9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91685985"/>
                  </a:ext>
                </a:extLst>
              </a:tr>
              <a:tr h="358159">
                <a:tc>
                  <a:txBody>
                    <a:bodyPr/>
                    <a:lstStyle/>
                    <a:p>
                      <a:pPr algn="l" fontAlgn="ct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お名前</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3963669"/>
                  </a:ext>
                </a:extLst>
              </a:tr>
              <a:tr h="529609">
                <a:tc>
                  <a:txBody>
                    <a:bodyPr/>
                    <a:lstStyle/>
                    <a:p>
                      <a:pPr algn="l" fontAlgn="ct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作品の大きさ</a:t>
                      </a:r>
                      <a:b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br>
                      <a:r>
                        <a:rPr lang="en-US" altLang="ja-JP" sz="8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イメージ図でエントリーの場合は想定で記載</a:t>
                      </a:r>
                      <a:endPar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endParaRP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縦　　</a:t>
                      </a: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en-US" altLang="zh-CN" sz="8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横　　</a:t>
                      </a: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　</a:t>
                      </a:r>
                      <a:r>
                        <a:rPr lang="en-US" altLang="zh-CN" sz="8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奥行　　</a:t>
                      </a:r>
                      <a:r>
                        <a:rPr lang="ja-JP"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r>
                        <a:rPr lang="zh-CN" altLang="en-US" sz="8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31938421"/>
                  </a:ext>
                </a:extLst>
              </a:tr>
              <a:tr h="2872429">
                <a:tc>
                  <a:txBody>
                    <a:bodyPr/>
                    <a:lstStyle/>
                    <a:p>
                      <a:pPr algn="l" fontAlgn="ct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どんな作品なの？（作品の説明）</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9761956"/>
                  </a:ext>
                </a:extLst>
              </a:tr>
              <a:tr h="2583180">
                <a:tc>
                  <a:txBody>
                    <a:bodyPr/>
                    <a:lstStyle/>
                    <a:p>
                      <a:pPr algn="l" fontAlgn="ct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どんなしくみで動くの？</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2079958"/>
                  </a:ext>
                </a:extLst>
              </a:tr>
              <a:tr h="2143125">
                <a:tc>
                  <a:txBody>
                    <a:bodyPr/>
                    <a:lstStyle/>
                    <a:p>
                      <a:pPr algn="l" fontAlgn="ctr"/>
                      <a:r>
                        <a:rPr lang="ja-JP" altLang="en-US" sz="1200" b="0" i="0" u="none" strike="noStrike" dirty="0">
                          <a:solidFill>
                            <a:srgbClr val="000000"/>
                          </a:solidFill>
                          <a:effectLst/>
                          <a:latin typeface="HGｺﾞｼｯｸE" panose="020B0909000000000000" pitchFamily="49" charset="-128"/>
                          <a:ea typeface="HGｺﾞｼｯｸE" panose="020B0909000000000000" pitchFamily="49" charset="-128"/>
                        </a:rPr>
                        <a:t>いちばん工夫したところはどこ？</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93054962"/>
                  </a:ext>
                </a:extLst>
              </a:tr>
              <a:tr h="302048">
                <a:tc gridSpan="4">
                  <a:txBody>
                    <a:bodyPr/>
                    <a:lstStyle/>
                    <a:p>
                      <a:pPr algn="l" fontAlgn="ctr"/>
                      <a:r>
                        <a:rPr lang="ja-JP" altLang="en-US" sz="1000" b="0" i="0" u="none" strike="noStrike" dirty="0">
                          <a:solidFill>
                            <a:srgbClr val="000000"/>
                          </a:solidFill>
                          <a:effectLst/>
                          <a:latin typeface="HGｺﾞｼｯｸE" panose="020B0909000000000000" pitchFamily="49" charset="-128"/>
                          <a:ea typeface="HGｺﾞｼｯｸE" panose="020B0909000000000000" pitchFamily="49" charset="-128"/>
                        </a:rPr>
                        <a:t>エントリー作品の写真・動画（パターン１の場合）</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49844375"/>
                  </a:ext>
                </a:extLst>
              </a:tr>
              <a:tr h="499843">
                <a:tc gridSpan="4">
                  <a:txBody>
                    <a:bodyPr/>
                    <a:lstStyle/>
                    <a:p>
                      <a:pPr algn="l"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このエントリーシートと一緒にエントリー作品の写真・動画をメールに添付してお送りください</a:t>
                      </a:r>
                      <a:b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br>
                      <a:r>
                        <a:rPr lang="en-US" altLang="ja-JP" sz="900" b="0" i="0" u="none" strike="noStrike" dirty="0">
                          <a:solidFill>
                            <a:srgbClr val="000000"/>
                          </a:solidFill>
                          <a:effectLst/>
                          <a:latin typeface="HGｺﾞｼｯｸE" panose="020B0909000000000000" pitchFamily="49" charset="-128"/>
                          <a:ea typeface="HGｺﾞｼｯｸE" panose="020B0909000000000000" pitchFamily="49" charset="-128"/>
                        </a:rPr>
                        <a:t>※</a:t>
                      </a: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どのように動くかがわかる写真を複数添付（例：動作前と動作後の写真の添付）もしくは、動きがわかる動画をわかる</a:t>
                      </a:r>
                      <a:endParaRPr lang="en-US" altLang="ja-JP" sz="900" b="0" i="0" u="none" strike="noStrike" dirty="0">
                        <a:solidFill>
                          <a:srgbClr val="000000"/>
                        </a:solidFill>
                        <a:effectLst/>
                        <a:latin typeface="HGｺﾞｼｯｸE" panose="020B0909000000000000" pitchFamily="49" charset="-128"/>
                        <a:ea typeface="HGｺﾞｼｯｸE" panose="020B0909000000000000" pitchFamily="49" charset="-128"/>
                      </a:endParaRPr>
                    </a:p>
                    <a:p>
                      <a:pPr algn="l" fontAlgn="ctr"/>
                      <a:r>
                        <a:rPr lang="ja-JP" altLang="en-US" sz="900" b="0" i="0" u="none" strike="noStrike" dirty="0">
                          <a:solidFill>
                            <a:srgbClr val="000000"/>
                          </a:solidFill>
                          <a:effectLst/>
                          <a:latin typeface="HGｺﾞｼｯｸE" panose="020B0909000000000000" pitchFamily="49" charset="-128"/>
                          <a:ea typeface="HGｺﾞｼｯｸE" panose="020B0909000000000000" pitchFamily="49" charset="-128"/>
                        </a:rPr>
                        <a:t>　 動画をお送りください</a:t>
                      </a:r>
                    </a:p>
                  </a:txBody>
                  <a:tcPr marL="6226" marR="6226" marT="6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48274158"/>
                  </a:ext>
                </a:extLst>
              </a:tr>
            </a:tbl>
          </a:graphicData>
        </a:graphic>
      </p:graphicFrame>
      <p:sp>
        <p:nvSpPr>
          <p:cNvPr id="12" name="テキスト ボックス 11">
            <a:extLst>
              <a:ext uri="{FF2B5EF4-FFF2-40B4-BE49-F238E27FC236}">
                <a16:creationId xmlns:a16="http://schemas.microsoft.com/office/drawing/2014/main" id="{C050536A-EEA4-D5C1-1BC8-670A99DC7D62}"/>
              </a:ext>
            </a:extLst>
          </p:cNvPr>
          <p:cNvSpPr txBox="1"/>
          <p:nvPr/>
        </p:nvSpPr>
        <p:spPr>
          <a:xfrm>
            <a:off x="0" y="11706949"/>
            <a:ext cx="7601857" cy="276999"/>
          </a:xfrm>
          <a:prstGeom prst="rect">
            <a:avLst/>
          </a:prstGeom>
          <a:noFill/>
        </p:spPr>
        <p:txBody>
          <a:bodyPr wrap="square">
            <a:spAutoFit/>
          </a:bodyPr>
          <a:lstStyle/>
          <a:p>
            <a:r>
              <a:rPr lang="en-US" altLang="ja-JP" sz="1200" dirty="0"/>
              <a:t>※</a:t>
            </a:r>
            <a:r>
              <a:rPr lang="ja-JP" altLang="en-US" sz="1200" dirty="0"/>
              <a:t>この用紙で足りない場合は、コピーして追加してかまいません</a:t>
            </a:r>
          </a:p>
        </p:txBody>
      </p:sp>
      <p:sp>
        <p:nvSpPr>
          <p:cNvPr id="3" name="テキスト ボックス 2">
            <a:extLst>
              <a:ext uri="{FF2B5EF4-FFF2-40B4-BE49-F238E27FC236}">
                <a16:creationId xmlns:a16="http://schemas.microsoft.com/office/drawing/2014/main" id="{85D3C950-304B-01BC-2F7C-3C709ACFB0B3}"/>
              </a:ext>
            </a:extLst>
          </p:cNvPr>
          <p:cNvSpPr txBox="1"/>
          <p:nvPr/>
        </p:nvSpPr>
        <p:spPr>
          <a:xfrm>
            <a:off x="1028700" y="457070"/>
            <a:ext cx="4800599" cy="369332"/>
          </a:xfrm>
          <a:prstGeom prst="rect">
            <a:avLst/>
          </a:prstGeom>
          <a:noFill/>
        </p:spPr>
        <p:txBody>
          <a:bodyPr wrap="square">
            <a:spAutoFit/>
          </a:bodyPr>
          <a:lstStyle/>
          <a:p>
            <a:r>
              <a:rPr lang="ja-JP" altLang="en-US" b="1" dirty="0"/>
              <a:t>親子で挑戦！からくり改善チャレンジ</a:t>
            </a:r>
            <a:r>
              <a:rPr lang="en-US" altLang="ja-JP" b="1" dirty="0"/>
              <a:t>2025</a:t>
            </a:r>
            <a:endParaRPr lang="ja-JP" altLang="en-US" b="1" dirty="0"/>
          </a:p>
        </p:txBody>
      </p:sp>
    </p:spTree>
    <p:extLst>
      <p:ext uri="{BB962C8B-B14F-4D97-AF65-F5344CB8AC3E}">
        <p14:creationId xmlns:p14="http://schemas.microsoft.com/office/powerpoint/2010/main" val="183942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6C6975E3-7DB2-73EB-5757-95C883788379}"/>
              </a:ext>
            </a:extLst>
          </p:cNvPr>
          <p:cNvSpPr>
            <a:spLocks noGrp="1"/>
          </p:cNvSpPr>
          <p:nvPr>
            <p:ph type="subTitle" idx="1"/>
          </p:nvPr>
        </p:nvSpPr>
        <p:spPr>
          <a:xfrm>
            <a:off x="546560" y="469061"/>
            <a:ext cx="5752408" cy="1039945"/>
          </a:xfrm>
          <a:ln w="57150">
            <a:solidFill>
              <a:schemeClr val="tx1"/>
            </a:solidFill>
          </a:ln>
        </p:spPr>
        <p:txBody>
          <a:bodyPr>
            <a:normAutofit/>
          </a:bodyPr>
          <a:lstStyle/>
          <a:p>
            <a:pPr>
              <a:lnSpc>
                <a:spcPct val="150000"/>
              </a:lnSpc>
            </a:pPr>
            <a:r>
              <a:rPr kumimoji="1" lang="ja-JP" altLang="en-US" sz="2400" b="1" dirty="0"/>
              <a:t>からくり作品名</a:t>
            </a:r>
          </a:p>
        </p:txBody>
      </p:sp>
      <p:sp>
        <p:nvSpPr>
          <p:cNvPr id="6" name="楕円 5">
            <a:extLst>
              <a:ext uri="{FF2B5EF4-FFF2-40B4-BE49-F238E27FC236}">
                <a16:creationId xmlns:a16="http://schemas.microsoft.com/office/drawing/2014/main" id="{10F323C5-DF16-DF1F-5F7F-4CDAFDE0782C}"/>
              </a:ext>
            </a:extLst>
          </p:cNvPr>
          <p:cNvSpPr/>
          <p:nvPr/>
        </p:nvSpPr>
        <p:spPr>
          <a:xfrm>
            <a:off x="178723" y="1945178"/>
            <a:ext cx="5885411" cy="598516"/>
          </a:xfrm>
          <a:prstGeom prst="ellipse">
            <a:avLst/>
          </a:prstGeom>
          <a:solidFill>
            <a:schemeClr val="accent4"/>
          </a:solidFill>
          <a:ln>
            <a:solidFill>
              <a:schemeClr val="accent4">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ED95769-3388-E5AC-C8A7-1F4A37AB1393}"/>
              </a:ext>
            </a:extLst>
          </p:cNvPr>
          <p:cNvSpPr txBox="1"/>
          <p:nvPr/>
        </p:nvSpPr>
        <p:spPr>
          <a:xfrm>
            <a:off x="897772" y="2059770"/>
            <a:ext cx="4405747" cy="369332"/>
          </a:xfrm>
          <a:prstGeom prst="rect">
            <a:avLst/>
          </a:prstGeom>
          <a:noFill/>
        </p:spPr>
        <p:txBody>
          <a:bodyPr wrap="square">
            <a:spAutoFit/>
          </a:bodyPr>
          <a:lstStyle/>
          <a:p>
            <a:r>
              <a:rPr lang="ja-JP" altLang="en-US" dirty="0">
                <a:solidFill>
                  <a:schemeClr val="bg1"/>
                </a:solidFill>
              </a:rPr>
              <a:t>イメージ図　</a:t>
            </a:r>
            <a:r>
              <a:rPr lang="en-US" altLang="ja-JP" dirty="0">
                <a:solidFill>
                  <a:schemeClr val="bg1"/>
                </a:solidFill>
              </a:rPr>
              <a:t>/</a:t>
            </a:r>
            <a:r>
              <a:rPr lang="ja-JP" altLang="en-US" dirty="0">
                <a:solidFill>
                  <a:schemeClr val="bg1"/>
                </a:solidFill>
              </a:rPr>
              <a:t>　からくり・動きの説明</a:t>
            </a:r>
          </a:p>
        </p:txBody>
      </p:sp>
      <p:sp>
        <p:nvSpPr>
          <p:cNvPr id="7" name="字幕 2">
            <a:extLst>
              <a:ext uri="{FF2B5EF4-FFF2-40B4-BE49-F238E27FC236}">
                <a16:creationId xmlns:a16="http://schemas.microsoft.com/office/drawing/2014/main" id="{19BEC33B-05A9-9A2F-A8D3-89A07201C86F}"/>
              </a:ext>
            </a:extLst>
          </p:cNvPr>
          <p:cNvSpPr txBox="1">
            <a:spLocks/>
          </p:cNvSpPr>
          <p:nvPr/>
        </p:nvSpPr>
        <p:spPr>
          <a:xfrm>
            <a:off x="116376" y="1765495"/>
            <a:ext cx="6612776" cy="9685498"/>
          </a:xfrm>
          <a:prstGeom prst="rect">
            <a:avLst/>
          </a:prstGeom>
          <a:ln w="57150">
            <a:solidFill>
              <a:schemeClr val="tx1"/>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50000"/>
              </a:lnSpc>
            </a:pPr>
            <a:endParaRPr lang="ja-JP" altLang="en-US" sz="2400" dirty="0"/>
          </a:p>
        </p:txBody>
      </p:sp>
      <p:sp>
        <p:nvSpPr>
          <p:cNvPr id="9" name="テキスト ボックス 8">
            <a:extLst>
              <a:ext uri="{FF2B5EF4-FFF2-40B4-BE49-F238E27FC236}">
                <a16:creationId xmlns:a16="http://schemas.microsoft.com/office/drawing/2014/main" id="{413F040E-12A2-E0B4-1EB8-0B4EA733ED0E}"/>
              </a:ext>
            </a:extLst>
          </p:cNvPr>
          <p:cNvSpPr txBox="1"/>
          <p:nvPr/>
        </p:nvSpPr>
        <p:spPr>
          <a:xfrm>
            <a:off x="-10391" y="11450993"/>
            <a:ext cx="8175567" cy="523220"/>
          </a:xfrm>
          <a:prstGeom prst="rect">
            <a:avLst/>
          </a:prstGeom>
          <a:noFill/>
        </p:spPr>
        <p:txBody>
          <a:bodyPr wrap="square">
            <a:spAutoFit/>
          </a:bodyPr>
          <a:lstStyle/>
          <a:p>
            <a:r>
              <a:rPr lang="ja-JP" altLang="en-US" sz="1400" dirty="0"/>
              <a:t>※この用紙で足りない場合は、コピーして追加してかまいません</a:t>
            </a:r>
          </a:p>
          <a:p>
            <a:r>
              <a:rPr lang="ja-JP" altLang="en-US" sz="1400" dirty="0"/>
              <a:t>※受賞した場合、からくり作品を制作してもらいます</a:t>
            </a:r>
          </a:p>
        </p:txBody>
      </p:sp>
      <p:sp>
        <p:nvSpPr>
          <p:cNvPr id="4" name="テキスト ボックス 3">
            <a:extLst>
              <a:ext uri="{FF2B5EF4-FFF2-40B4-BE49-F238E27FC236}">
                <a16:creationId xmlns:a16="http://schemas.microsoft.com/office/drawing/2014/main" id="{5482B1D0-3525-3574-5314-1A0CE8DC8B13}"/>
              </a:ext>
            </a:extLst>
          </p:cNvPr>
          <p:cNvSpPr txBox="1"/>
          <p:nvPr/>
        </p:nvSpPr>
        <p:spPr>
          <a:xfrm>
            <a:off x="-10391" y="87738"/>
            <a:ext cx="4098174" cy="369332"/>
          </a:xfrm>
          <a:prstGeom prst="rect">
            <a:avLst/>
          </a:prstGeom>
          <a:noFill/>
        </p:spPr>
        <p:txBody>
          <a:bodyPr wrap="square">
            <a:spAutoFit/>
          </a:bodyPr>
          <a:lstStyle/>
          <a:p>
            <a:r>
              <a:rPr lang="ja-JP" altLang="en-US" b="1" dirty="0">
                <a:solidFill>
                  <a:schemeClr val="bg1"/>
                </a:solidFill>
                <a:highlight>
                  <a:srgbClr val="00FFFF"/>
                </a:highlight>
              </a:rPr>
              <a:t>イメージ図シート</a:t>
            </a:r>
          </a:p>
        </p:txBody>
      </p:sp>
      <p:sp>
        <p:nvSpPr>
          <p:cNvPr id="8" name="テキスト ボックス 7">
            <a:extLst>
              <a:ext uri="{FF2B5EF4-FFF2-40B4-BE49-F238E27FC236}">
                <a16:creationId xmlns:a16="http://schemas.microsoft.com/office/drawing/2014/main" id="{F487D65A-92B0-7092-01BD-3CF272995AC7}"/>
              </a:ext>
            </a:extLst>
          </p:cNvPr>
          <p:cNvSpPr txBox="1"/>
          <p:nvPr/>
        </p:nvSpPr>
        <p:spPr>
          <a:xfrm>
            <a:off x="3246119" y="123649"/>
            <a:ext cx="4114800" cy="307777"/>
          </a:xfrm>
          <a:prstGeom prst="rect">
            <a:avLst/>
          </a:prstGeom>
          <a:noFill/>
        </p:spPr>
        <p:txBody>
          <a:bodyPr wrap="square">
            <a:spAutoFit/>
          </a:bodyPr>
          <a:lstStyle/>
          <a:p>
            <a:r>
              <a:rPr lang="ja-JP" altLang="en-US" sz="1400" dirty="0"/>
              <a:t>パターン②の場合は必須となります</a:t>
            </a:r>
            <a:endParaRPr lang="ja-JP" altLang="en-US" dirty="0"/>
          </a:p>
        </p:txBody>
      </p:sp>
      <p:sp>
        <p:nvSpPr>
          <p:cNvPr id="2" name="テキスト ボックス 1">
            <a:extLst>
              <a:ext uri="{FF2B5EF4-FFF2-40B4-BE49-F238E27FC236}">
                <a16:creationId xmlns:a16="http://schemas.microsoft.com/office/drawing/2014/main" id="{5ABBA29B-3EF1-1D33-5D80-90C651D6743A}"/>
              </a:ext>
            </a:extLst>
          </p:cNvPr>
          <p:cNvSpPr txBox="1"/>
          <p:nvPr/>
        </p:nvSpPr>
        <p:spPr>
          <a:xfrm>
            <a:off x="299603" y="10604607"/>
            <a:ext cx="5643649" cy="738664"/>
          </a:xfrm>
          <a:prstGeom prst="rect">
            <a:avLst/>
          </a:prstGeom>
          <a:noFill/>
        </p:spPr>
        <p:txBody>
          <a:bodyPr wrap="square">
            <a:spAutoFit/>
          </a:bodyPr>
          <a:lstStyle/>
          <a:p>
            <a:r>
              <a:rPr lang="ja-JP" altLang="en-US" sz="1400" b="1" dirty="0"/>
              <a:t>イメージ図のポイント</a:t>
            </a:r>
            <a:endParaRPr lang="en-US" altLang="ja-JP" sz="1400" b="1" dirty="0"/>
          </a:p>
          <a:p>
            <a:r>
              <a:rPr lang="ja-JP" altLang="en-US" sz="1400" b="1" dirty="0"/>
              <a:t>・なるべく考えたことが伝わるように意識して書いてみよう</a:t>
            </a:r>
            <a:endParaRPr lang="en-US" altLang="ja-JP" sz="1400" b="1" dirty="0"/>
          </a:p>
          <a:p>
            <a:r>
              <a:rPr lang="ja-JP" altLang="en-US" sz="1400" b="1" dirty="0"/>
              <a:t>・どのように動くかわかるように書いてみよう</a:t>
            </a:r>
          </a:p>
        </p:txBody>
      </p:sp>
    </p:spTree>
    <p:extLst>
      <p:ext uri="{BB962C8B-B14F-4D97-AF65-F5344CB8AC3E}">
        <p14:creationId xmlns:p14="http://schemas.microsoft.com/office/powerpoint/2010/main" val="24692542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358</TotalTime>
  <Words>298</Words>
  <Application>Microsoft Office PowerPoint</Application>
  <PresentationFormat>ワイド画面</PresentationFormat>
  <Paragraphs>32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HGｺﾞｼｯｸE</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JP0281</dc:creator>
  <cp:lastModifiedBy>JP0281</cp:lastModifiedBy>
  <cp:revision>12</cp:revision>
  <cp:lastPrinted>2025-05-13T02:41:00Z</cp:lastPrinted>
  <dcterms:created xsi:type="dcterms:W3CDTF">2025-04-17T07:29:54Z</dcterms:created>
  <dcterms:modified xsi:type="dcterms:W3CDTF">2025-05-13T07:57:16Z</dcterms:modified>
</cp:coreProperties>
</file>